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notesSlides/notesSlide1.xml" ContentType="application/vnd.openxmlformats-officedocument.presentationml.notesSlide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7.xml" ContentType="application/vnd.openxmlformats-officedocument.presentationml.slideLayout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theme/theme2.xml" ContentType="application/vnd.openxmlformats-officedocument.theme+xml"/>
  <Override PartName="/ppt/theme/theme1.xml" ContentType="application/vnd.openxmlformats-officedocument.theme+xml"/>
  <Override PartName="/ppt/ink/inkAction1.xml" ContentType="application/vnd.ms-office.inkAction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8"/>
  </p:notesMasterIdLst>
  <p:sldIdLst>
    <p:sldId id="256" r:id="rId2"/>
    <p:sldId id="257" r:id="rId3"/>
    <p:sldId id="263" r:id="rId4"/>
    <p:sldId id="262" r:id="rId5"/>
    <p:sldId id="261" r:id="rId6"/>
    <p:sldId id="264" r:id="rId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abriela Souza" initials="GS" lastIdx="2" clrIdx="0">
    <p:extLst>
      <p:ext uri="{19B8F6BF-5375-455C-9EA6-DF929625EA0E}">
        <p15:presenceInfo xmlns:p15="http://schemas.microsoft.com/office/powerpoint/2012/main" userId="S::gsouza_learn4everes.onmicrosoft.com#ext#@bergwelten.eu::534dd7f7-e012-4084-847a-ce7536fc275f" providerId="AD"/>
      </p:ext>
    </p:extLst>
  </p:cmAuthor>
  <p:cmAuthor id="2" name="Alessandro Trovato" initials="AT" lastIdx="1" clrIdx="1">
    <p:extLst>
      <p:ext uri="{19B8F6BF-5375-455C-9EA6-DF929625EA0E}">
        <p15:presenceInfo xmlns:p15="http://schemas.microsoft.com/office/powerpoint/2012/main" userId="Alessandro Trovato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FDA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367" autoAdjust="0"/>
    <p:restoredTop sz="94660"/>
  </p:normalViewPr>
  <p:slideViewPr>
    <p:cSldViewPr snapToGrid="0">
      <p:cViewPr varScale="1">
        <p:scale>
          <a:sx n="67" d="100"/>
          <a:sy n="67" d="100"/>
        </p:scale>
        <p:origin x="51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customXml" Target="../customXml/item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customXml" Target="../customXml/item2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Relationship Id="rId14" Type="http://schemas.openxmlformats.org/officeDocument/2006/relationships/customXml" Target="../customXml/item1.xml"/></Relationships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280" units="cm"/>
          <inkml:channel name="Y" type="integer" max="720" units="cm"/>
          <inkml:channel name="T" type="integer" max="2.14748E9" units="dev"/>
        </inkml:traceFormat>
        <inkml:channelProperties>
          <inkml:channelProperty channel="X" name="resolution" value="37.75811" units="1/cm"/>
          <inkml:channelProperty channel="Y" name="resolution" value="37.69633" units="1/cm"/>
          <inkml:channelProperty channel="T" name="resolution" value="1" units="1/dev"/>
        </inkml:channelProperties>
      </inkml:inkSource>
      <inkml:timestamp xml:id="ts0" timeString="2019-01-16T16:24:44.767"/>
    </inkml:context>
    <inkml:brush xml:id="br0">
      <inkml:brushProperty name="width" value="0.05292" units="cm"/>
      <inkml:brushProperty name="height" value="0.05292" units="cm"/>
      <inkml:brushProperty name="color" value="#FFC000"/>
    </inkml:brush>
  </inkml:definitions>
  <iact:action type="add" startTime="20751">
    <iact:property name="dataType"/>
    <iact:actionData xml:id="d0">
      <inkml:trace xmlns:inkml="http://www.w3.org/2003/InkML" xml:id="stk0" contextRef="#ctx0" brushRef="#br0">21753 12612 0,'-76'-39'55,"38"-37"-47,-115 0 8,39 0 12,-115-38-24,1-1 12,37 39-8,-190-38 20,-38-1-24,76 77 12,-190 0 13,-76-38-26,-39 76 13,38 0 15,1 0-30,38 0 15,113 0 22,-37 38-36,190 0 6,-114 0 8,38 39 12,-38-39-24,-114 38 12,38 0 16,-39 0-31,1 77 14,38-1 25,114 0-35,229-75-3,-1 75 7,39 39 29,76 75-36,0 115 6,0 76 8,114 77 11,114-77-22,1-76 11,75 38 16,39-38-30,38-76 12,-153-115 24,115-37-36,114-39 6,115 0 8,189-37 11,268 37-23,76-114 13,-115 0 13,0 0-28,-533 0 6,419 0 8,39 0 10,-115-76-20,-39-77 10,-342 77 15,457-152-29,-419 75 13,-152 1 20,-38-77-33,-1 1 9,1-77 26,38 38-35,-153 0 7,-76 77 7,-38-1 8,0-75-16,-152-77 8,-39 0 11,1 114-22,-77-152 11,-76 76 14,114 153-28,-418-267 6,-229 76 8,38 76 11,152 153-22,191 38 11,190 0 18,76 38-32</inkml:trace>
    </iact:actionData>
  </iact:action>
</iact:actions>
</file>

<file path=ppt/media/hdphoto1.wdp>
</file>

<file path=ppt/media/hdphoto2.wdp>
</file>

<file path=ppt/media/hdphoto3.wdp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media/media1.m4a>
</file>

<file path=ppt/media/media2.m4a>
</file>

<file path=ppt/media/media3.m4a>
</file>

<file path=ppt/media/media4.m4a>
</file>

<file path=ppt/media/media5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628477-E5D6-413F-A0B8-E5E9AA3D6C70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8CFFD1-8942-41A0-A2FB-D3903334A08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933141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Lembrar aos participantes para desligar o celular.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8CFFD1-8942-41A0-A2FB-D3903334A087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67855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Pedir para a plateia preencher a pesquisa antes de continuar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8CFFD1-8942-41A0-A2FB-D3903334A087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130606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C7EE59-0F9B-45D4-9763-23597CA1B7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6600" b="0">
                <a:solidFill>
                  <a:schemeClr val="tx1"/>
                </a:solidFill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306B525-8ED2-4082-9495-45AEE46C02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68D4C36-DDAF-42C7-AF96-52595EC0E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6E7829A-B087-4EF5-B91B-B18D3ADEE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CB2DB3E-3238-46D3-BEC5-997C970C48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8172507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2000">
        <p15:prstTrans prst="wind"/>
      </p:transition>
    </mc:Choice>
    <mc:Fallback xmlns="">
      <p:transition spd="slow" advClick="0" advTm="2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1B9BC3-03E7-49B5-AE51-5159343F7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A7B79F38-70CA-4560-9D05-B6F5D56BFF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A2ED4E3-2227-4FB9-BAC5-8AB7B47EF1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AB76B35-AE71-4FCA-BC09-0FC1661EF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03109F8-30AE-450F-9B17-47CC5DB3E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C854AB4-1A63-4CBE-8576-ACF246873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102191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2000">
        <p15:prstTrans prst="wind"/>
      </p:transition>
    </mc:Choice>
    <mc:Fallback xmlns="">
      <p:transition spd="slow" advClick="0" advTm="2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325FC0-37FE-4E68-8713-C552C10BD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238BAC1-096B-4D8C-AB9F-BE5A822FD0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BBE4A89-FB86-4835-93A2-0199A5143A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291CBC3-E79E-42FF-BBD8-F3225916B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F6958E5-1CBE-4046-B32D-0D3783DFD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8516883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2000">
        <p15:prstTrans prst="wind"/>
      </p:transition>
    </mc:Choice>
    <mc:Fallback xmlns="">
      <p:transition spd="slow" advClick="0" advTm="200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D63862E-5E98-4E45-9D26-B432AC9005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3BFDA4E-4E0B-499F-9010-3F72CD6A50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1EF8ED1-4C99-4302-AF99-0293955B3A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1B4D877-A097-464F-9687-CA5F5A36F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ED0551F-E844-4E93-8555-C7F134DC2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216301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2000">
        <p15:prstTrans prst="wind"/>
      </p:transition>
    </mc:Choice>
    <mc:Fallback xmlns="">
      <p:transition spd="slow" advClick="0" advTm="200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ndo com Imagem única">
    <p:bg>
      <p:bgPr>
        <a:gradFill flip="none" rotWithShape="1">
          <a:gsLst>
            <a:gs pos="0">
              <a:schemeClr val="tx2">
                <a:lumMod val="40000"/>
                <a:lumOff val="60000"/>
              </a:schemeClr>
            </a:gs>
            <a:gs pos="23000">
              <a:schemeClr val="tx2">
                <a:lumMod val="60000"/>
                <a:lumOff val="40000"/>
              </a:schemeClr>
            </a:gs>
            <a:gs pos="69000">
              <a:schemeClr val="tx2">
                <a:lumMod val="75000"/>
              </a:schemeClr>
            </a:gs>
            <a:gs pos="97000">
              <a:schemeClr val="tx2">
                <a:lumMod val="5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E84F6F-C058-4A4E-9D60-4084613E3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7" name="Espaço Reservado para Imagem 6">
            <a:extLst>
              <a:ext uri="{FF2B5EF4-FFF2-40B4-BE49-F238E27FC236}">
                <a16:creationId xmlns:a16="http://schemas.microsoft.com/office/drawing/2014/main" id="{8AF3DB94-7C45-4173-A632-355256BB57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227512" y="2774950"/>
            <a:ext cx="3736975" cy="2438400"/>
          </a:xfr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9221621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2000">
        <p15:prstTrans prst="wind"/>
      </p:transition>
    </mc:Choice>
    <mc:Fallback xmlns="">
      <p:transition spd="slow" advClick="0" advTm="2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Nov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C5FA08-132C-44A9-AAC7-64BBC846DB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045" y="365126"/>
            <a:ext cx="11226019" cy="858764"/>
          </a:xfrm>
          <a:solidFill>
            <a:schemeClr val="tx1"/>
          </a:solidFill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pt-BR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210568803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2000">
        <p15:prstTrans prst="wind"/>
      </p:transition>
    </mc:Choice>
    <mc:Fallback xmlns="">
      <p:transition spd="slow" advClick="0" advTm="2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FBD1B0-D828-4870-BC5E-006B33249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5801020-0A3F-4CDD-9720-A3E4626DCE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C50F0EF-81C3-47DC-9404-45328801F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8B1AB5E-9E32-404C-B7C1-F6356A9CD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D7F3E31-51F0-4A72-A872-A71559018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772807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2000">
        <p15:prstTrans prst="wind"/>
      </p:transition>
    </mc:Choice>
    <mc:Fallback xmlns="">
      <p:transition spd="slow" advClick="0" advTm="2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F28F8A-D720-41B1-8FD2-B7288C47D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7731315-6820-4696-BDF1-5370C8E070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E0D3559-D94A-43BD-8678-F70656F71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400CF1F-92CA-405F-8620-A948E5962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FA20A02-6B99-496F-8BD1-BEF00F2CF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532809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2000">
        <p15:prstTrans prst="wind"/>
      </p:transition>
    </mc:Choice>
    <mc:Fallback xmlns="">
      <p:transition spd="slow" advClick="0" advTm="2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152E4C-34C3-4F1E-9392-6F029B12B3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1063CEC-04AE-482C-AC7D-35E131698C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05509" y="4131503"/>
            <a:ext cx="2408582" cy="1991001"/>
          </a:xfrm>
        </p:spPr>
        <p:txBody>
          <a:bodyPr>
            <a:no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8E88BE2-D81E-4E91-BF8B-D537D2838F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85417" y="4131503"/>
            <a:ext cx="2408582" cy="1991001"/>
          </a:xfrm>
        </p:spPr>
        <p:txBody>
          <a:bodyPr>
            <a:no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04EF5B9-86B2-4B6A-BF79-442AA94529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526C171-30E0-4597-8327-0BED86ED94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4097B85-C721-40EE-B4AF-38050234E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357F6D51-2138-4078-B266-7526E0C1FB0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45463" y="4131503"/>
            <a:ext cx="2408582" cy="1991001"/>
          </a:xfrm>
        </p:spPr>
        <p:txBody>
          <a:bodyPr>
            <a:no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92495691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2000">
        <p15:prstTrans prst="wind"/>
      </p:transition>
    </mc:Choice>
    <mc:Fallback xmlns="">
      <p:transition spd="slow" advClick="0" advTm="2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BEC597-A6FB-4CD3-841D-2819DDC75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3795D77-8057-476E-8509-CF194D6A04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9F24037-2AB2-4DEF-B759-E3B1173BB3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CE7DC34D-86E3-4FEF-9C9B-050DCEBB2B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0773ED8A-A6F3-41B0-B728-D1E03F26A9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369BFA08-15F5-43D1-9C72-682891B49B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6EC5EC55-5062-4039-A5E1-94DAD5058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29001E5A-296F-46D2-B373-3A818F35E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87028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2000">
        <p15:prstTrans prst="wind"/>
      </p:transition>
    </mc:Choice>
    <mc:Fallback xmlns="">
      <p:transition spd="slow" advClick="0" advTm="2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31C2A1-0823-41B0-8911-A958EDA0E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E0F5C65D-4D8F-4E99-8635-A6E5CB0E2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1CF8654-E897-4230-9158-260E3E42A4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ED3FE55-16A0-447C-AE53-F9A2020EB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702928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2000">
        <p15:prstTrans prst="wind"/>
      </p:transition>
    </mc:Choice>
    <mc:Fallback xmlns="">
      <p:transition spd="slow" advClick="0" advTm="2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89D92777-78EE-4AC5-83F3-08DB01ED9D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E80915C7-3B50-4EAA-BC02-47BB17CA4D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65F14F-6AD6-45C2-AD70-8B652375A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3612376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2000">
        <p15:prstTrans prst="wind"/>
      </p:transition>
    </mc:Choice>
    <mc:Fallback xmlns="">
      <p:transition spd="slow" advClick="0" advTm="2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AE8056F-7BE1-4052-BA33-0AA19705F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9246CE6-1947-4458-9227-2977E4DD17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A2C16C8-2542-4AC6-91FB-BC45CD18EF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E103998-FB2E-4DA1-B7AE-089D03A87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BC7F3B8-8BC5-40C1-86E8-C40C2AE03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2A44B52-A64A-460F-BA39-9EF4C8D859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5696211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2000">
        <p15:prstTrans prst="wind"/>
      </p:transition>
    </mc:Choice>
    <mc:Fallback xmlns="">
      <p:transition spd="slow" advClick="0" advTm="2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A6DE26F4-AF2B-47CC-8E68-FC63DD9A8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3C3EFD9-176B-4D71-BBB8-FCC722F0F0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414C93D-40D3-4D1E-AAFE-E1F37E96CD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F9BF647-3911-4E1B-8D25-1B0D8A4C38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25F4212-705B-493A-953F-CCB5EF1177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03763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708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  <p:sldLayoutId id="2147483707" r:id="rId12"/>
    <p:sldLayoutId id="2147483709" r:id="rId13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2000">
        <p15:prstTrans prst="wind"/>
      </p:transition>
    </mc:Choice>
    <mc:Fallback xmlns="">
      <p:transition spd="slow" advClick="0" advTm="200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5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9.sv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10" Type="http://schemas.openxmlformats.org/officeDocument/2006/relationships/image" Target="../media/image2.png"/><Relationship Id="rId4" Type="http://schemas.openxmlformats.org/officeDocument/2006/relationships/image" Target="../media/image6.png"/><Relationship Id="rId9" Type="http://schemas.openxmlformats.org/officeDocument/2006/relationships/image" Target="../media/image11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slideLayout" Target="../slideLayouts/slideLayout8.xml"/><Relationship Id="rId7" Type="http://schemas.microsoft.com/office/2011/relationships/inkAction" Target="../ink/inkAction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microsoft.com/office/2007/relationships/hdphoto" Target="../media/hdphoto1.wdp"/><Relationship Id="rId4" Type="http://schemas.openxmlformats.org/officeDocument/2006/relationships/image" Target="../media/image12.png"/><Relationship Id="rId9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microsoft.com/office/2007/relationships/hdphoto" Target="../media/hdphoto2.wdp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89000"/>
              </a:schemeClr>
            </a:gs>
            <a:gs pos="18000">
              <a:schemeClr val="bg2">
                <a:lumMod val="50000"/>
              </a:schemeClr>
            </a:gs>
            <a:gs pos="63000">
              <a:schemeClr val="bg2">
                <a:lumMod val="25000"/>
              </a:schemeClr>
            </a:gs>
            <a:gs pos="100000">
              <a:schemeClr val="bg2">
                <a:lumMod val="1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DBAC39-66E1-45F1-ABF8-A3D3035DBD4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pt-BR" sz="4400" dirty="0">
                <a:solidFill>
                  <a:schemeClr val="accent4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Estratégias de Venda 2019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9C9BD1C4-3115-40BE-B692-9CA6DD958C8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6360" y="4134376"/>
            <a:ext cx="3319279" cy="1740412"/>
          </a:xfrm>
          <a:prstGeom prst="rect">
            <a:avLst/>
          </a:prstGeom>
        </p:spPr>
      </p:pic>
      <p:pic>
        <p:nvPicPr>
          <p:cNvPr id="3" name="Áudio 2">
            <a:hlinkClick r:id="" action="ppaction://media"/>
            <a:extLst>
              <a:ext uri="{FF2B5EF4-FFF2-40B4-BE49-F238E27FC236}">
                <a16:creationId xmlns:a16="http://schemas.microsoft.com/office/drawing/2014/main" id="{35CEADB8-F32A-4D08-B42E-03F8B41762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991024"/>
      </p:ext>
    </p:extLst>
  </p:cSld>
  <p:clrMapOvr>
    <a:masterClrMapping/>
  </p:clrMapOvr>
  <p:transition spd="slow" advTm="5681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675856-4836-4F12-A8EC-C70E22F8E4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Atualizações do Projeto </a:t>
            </a:r>
            <a:r>
              <a:rPr lang="pt-BR" dirty="0" err="1"/>
              <a:t>R&amp;D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16CF740-D9BE-4138-B59F-F7901FF80AE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dirty="0"/>
              <a:t>Drone DX-145 programado para lançamento em Q1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4CBADDC-E4E1-43C6-8B35-07AB980197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243766" y="4045918"/>
            <a:ext cx="2408582" cy="199100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dirty="0"/>
              <a:t>RTE-QFN20 atrasado devido ao aumento de demanda de materiais – lançamento em Q2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79D00713-16F0-4527-88BF-5FFCEE1ABD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dirty="0"/>
              <a:t>Receptor de Drone DX-145-R programado para lançamento em Q1</a:t>
            </a:r>
          </a:p>
          <a:p>
            <a:pPr algn="ctr"/>
            <a:endParaRPr lang="pt-BR" dirty="0"/>
          </a:p>
        </p:txBody>
      </p: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86C4803A-3BBF-4D86-8383-47F2C81E497B}"/>
              </a:ext>
            </a:extLst>
          </p:cNvPr>
          <p:cNvGrpSpPr/>
          <p:nvPr/>
        </p:nvGrpSpPr>
        <p:grpSpPr>
          <a:xfrm>
            <a:off x="1086498" y="1690688"/>
            <a:ext cx="9565850" cy="2330506"/>
            <a:chOff x="1086498" y="1690688"/>
            <a:chExt cx="9565850" cy="2330506"/>
          </a:xfrm>
        </p:grpSpPr>
        <p:pic>
          <p:nvPicPr>
            <p:cNvPr id="7" name="Imagem 6">
              <a:extLst>
                <a:ext uri="{FF2B5EF4-FFF2-40B4-BE49-F238E27FC236}">
                  <a16:creationId xmlns:a16="http://schemas.microsoft.com/office/drawing/2014/main" id="{3125BFA4-BAF6-4DBE-B1DF-62A7D3BE585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6498" y="1690688"/>
              <a:ext cx="2327593" cy="2330506"/>
            </a:xfrm>
            <a:prstGeom prst="rect">
              <a:avLst/>
            </a:prstGeom>
          </p:spPr>
        </p:pic>
        <p:pic>
          <p:nvPicPr>
            <p:cNvPr id="9" name="Imagem 8">
              <a:extLst>
                <a:ext uri="{FF2B5EF4-FFF2-40B4-BE49-F238E27FC236}">
                  <a16:creationId xmlns:a16="http://schemas.microsoft.com/office/drawing/2014/main" id="{E120672A-3769-41B2-B872-119EE23F85D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24755" y="1690688"/>
              <a:ext cx="2327593" cy="2330506"/>
            </a:xfrm>
            <a:prstGeom prst="rect">
              <a:avLst/>
            </a:prstGeom>
          </p:spPr>
        </p:pic>
        <p:pic>
          <p:nvPicPr>
            <p:cNvPr id="11" name="Imagem 10">
              <a:extLst>
                <a:ext uri="{FF2B5EF4-FFF2-40B4-BE49-F238E27FC236}">
                  <a16:creationId xmlns:a16="http://schemas.microsoft.com/office/drawing/2014/main" id="{CE2BCB47-3725-4ADA-8173-B696055AE3B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05626" y="1690688"/>
              <a:ext cx="2327593" cy="2330506"/>
            </a:xfrm>
            <a:prstGeom prst="rect">
              <a:avLst/>
            </a:prstGeom>
          </p:spPr>
        </p:pic>
      </p:grpSp>
      <p:pic>
        <p:nvPicPr>
          <p:cNvPr id="5" name="Áudio 4">
            <a:hlinkClick r:id="" action="ppaction://media"/>
            <a:extLst>
              <a:ext uri="{FF2B5EF4-FFF2-40B4-BE49-F238E27FC236}">
                <a16:creationId xmlns:a16="http://schemas.microsoft.com/office/drawing/2014/main" id="{D4262F92-C07E-4920-8015-7121926C6AB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475688"/>
      </p:ext>
    </p:extLst>
  </p:cSld>
  <p:clrMapOvr>
    <a:masterClrMapping/>
  </p:clrMapOvr>
  <p:transition spd="slow" advTm="15363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16CF740-D9BE-4138-B59F-F7901FF80AE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dirty="0">
                <a:solidFill>
                  <a:schemeClr val="tx1"/>
                </a:solidFill>
              </a:rPr>
              <a:t>Drone DX-145 programado para lançamento em Q1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4CBADDC-E4E1-43C6-8B35-07AB980197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72500" y="4131502"/>
            <a:ext cx="2408582" cy="199100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dirty="0">
                <a:solidFill>
                  <a:schemeClr val="tx1"/>
                </a:solidFill>
              </a:rPr>
              <a:t>RTE-QFN20 atrasado devido ao aumento de demanda de materiais – lançamento em Q2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79D00713-16F0-4527-88BF-5FFCEE1ABD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dirty="0">
                <a:solidFill>
                  <a:schemeClr val="tx1"/>
                </a:solidFill>
              </a:rPr>
              <a:t>Receptor de Drone DX-145-R programado para lançamento em Q1</a:t>
            </a:r>
          </a:p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735DE6D0-95B2-49B7-874C-A812D9C99462}"/>
              </a:ext>
            </a:extLst>
          </p:cNvPr>
          <p:cNvSpPr/>
          <p:nvPr/>
        </p:nvSpPr>
        <p:spPr>
          <a:xfrm>
            <a:off x="800100" y="1171074"/>
            <a:ext cx="2819400" cy="2634213"/>
          </a:xfrm>
          <a:prstGeom prst="roundRect">
            <a:avLst>
              <a:gd name="adj" fmla="val 23814"/>
            </a:avLst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4" name="Gráfico 13" descr="Call center">
            <a:extLst>
              <a:ext uri="{FF2B5EF4-FFF2-40B4-BE49-F238E27FC236}">
                <a16:creationId xmlns:a16="http://schemas.microsoft.com/office/drawing/2014/main" id="{62EB0958-2421-43FF-8DF7-69B228E424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05509" y="1283889"/>
            <a:ext cx="2408582" cy="2408582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5" name="Retângulo: Cantos Arredondados 14">
            <a:extLst>
              <a:ext uri="{FF2B5EF4-FFF2-40B4-BE49-F238E27FC236}">
                <a16:creationId xmlns:a16="http://schemas.microsoft.com/office/drawing/2014/main" id="{3640010F-648C-4634-BE58-306CF2FDA570}"/>
              </a:ext>
            </a:extLst>
          </p:cNvPr>
          <p:cNvSpPr/>
          <p:nvPr/>
        </p:nvSpPr>
        <p:spPr>
          <a:xfrm>
            <a:off x="4686300" y="1171073"/>
            <a:ext cx="2819400" cy="2634213"/>
          </a:xfrm>
          <a:prstGeom prst="round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F1B4BFEA-6C7B-4E9E-9159-AA489EC66B55}"/>
              </a:ext>
            </a:extLst>
          </p:cNvPr>
          <p:cNvSpPr/>
          <p:nvPr/>
        </p:nvSpPr>
        <p:spPr>
          <a:xfrm>
            <a:off x="8367091" y="1171073"/>
            <a:ext cx="2819400" cy="2634213"/>
          </a:xfrm>
          <a:prstGeom prst="round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8" name="Gráfico 17" descr="Antena parabólica">
            <a:extLst>
              <a:ext uri="{FF2B5EF4-FFF2-40B4-BE49-F238E27FC236}">
                <a16:creationId xmlns:a16="http://schemas.microsoft.com/office/drawing/2014/main" id="{B688B73F-444E-49ED-8761-DE48E9FA29E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930942" y="1323121"/>
            <a:ext cx="2330116" cy="2330116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20" name="Gráfico 19" descr="Satélite">
            <a:extLst>
              <a:ext uri="{FF2B5EF4-FFF2-40B4-BE49-F238E27FC236}">
                <a16:creationId xmlns:a16="http://schemas.microsoft.com/office/drawing/2014/main" id="{82CB0018-E9EC-467B-A840-165CECBE2B9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721504" y="1393659"/>
            <a:ext cx="2259578" cy="2259578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2" name="Áudio 1">
            <a:hlinkClick r:id="" action="ppaction://media"/>
            <a:extLst>
              <a:ext uri="{FF2B5EF4-FFF2-40B4-BE49-F238E27FC236}">
                <a16:creationId xmlns:a16="http://schemas.microsoft.com/office/drawing/2014/main" id="{F75635D3-2F23-4CBB-805E-EE0AFD31E5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455647"/>
      </p:ext>
    </p:extLst>
  </p:cSld>
  <p:clrMapOvr>
    <a:masterClrMapping/>
  </p:clrMapOvr>
  <p:transition spd="slow" advTm="255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grayscl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E18B81A3-B080-42B0-B900-53D9F657F2C1}"/>
              </a:ext>
            </a:extLst>
          </p:cNvPr>
          <p:cNvSpPr txBox="1"/>
          <p:nvPr/>
        </p:nvSpPr>
        <p:spPr>
          <a:xfrm>
            <a:off x="2630905" y="2631771"/>
            <a:ext cx="69301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Junto de nossos parceiros da Orange Valley </a:t>
            </a:r>
            <a:r>
              <a:rPr lang="pt-BR" b="1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Schools</a:t>
            </a:r>
            <a:r>
              <a:rPr lang="pt-BR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estamos trabalhando para apresentar ciência, tecnologia, engenharia e matemática a crianças da nossa comunidade. </a:t>
            </a:r>
          </a:p>
          <a:p>
            <a:pPr algn="ctr"/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ABC48D6C-10A4-4756-B5E8-D9C7058B6A3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6359" y="4212782"/>
            <a:ext cx="3319279" cy="1740412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7">
            <p14:nvContentPartPr>
              <p14:cNvPr id="3" name="Tinta 2">
                <a:extLst>
                  <a:ext uri="{FF2B5EF4-FFF2-40B4-BE49-F238E27FC236}">
                    <a16:creationId xmlns:a16="http://schemas.microsoft.com/office/drawing/2014/main" id="{0175C928-77FB-468D-88E1-5D62772644F0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3607200" y="4128840"/>
              <a:ext cx="5088240" cy="2112480"/>
            </p14:xfrm>
          </p:contentPart>
        </mc:Choice>
        <mc:Fallback>
          <p:pic>
            <p:nvPicPr>
              <p:cNvPr id="3" name="Tinta 2">
                <a:extLst>
                  <a:ext uri="{FF2B5EF4-FFF2-40B4-BE49-F238E27FC236}">
                    <a16:creationId xmlns:a16="http://schemas.microsoft.com/office/drawing/2014/main" id="{0175C928-77FB-468D-88E1-5D62772644F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597840" y="4119480"/>
                <a:ext cx="5106960" cy="213120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Áudio 3">
            <a:hlinkClick r:id="" action="ppaction://media"/>
            <a:extLst>
              <a:ext uri="{FF2B5EF4-FFF2-40B4-BE49-F238E27FC236}">
                <a16:creationId xmlns:a16="http://schemas.microsoft.com/office/drawing/2014/main" id="{C485D299-69F2-4271-ABF4-53A1A8E68C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40185"/>
      </p:ext>
    </p:extLst>
  </p:cSld>
  <p:clrMapOvr>
    <a:masterClrMapping/>
  </p:clrMapOvr>
  <p:transition spd="slow" advTm="24153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Abs val="5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2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alphaModFix amt="87000"/>
            <a:lum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5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lipse 7">
            <a:extLst>
              <a:ext uri="{FF2B5EF4-FFF2-40B4-BE49-F238E27FC236}">
                <a16:creationId xmlns:a16="http://schemas.microsoft.com/office/drawing/2014/main" id="{E3EC71F7-C085-43D9-AA1C-E28D1AC4CB76}"/>
              </a:ext>
            </a:extLst>
          </p:cNvPr>
          <p:cNvSpPr/>
          <p:nvPr/>
        </p:nvSpPr>
        <p:spPr>
          <a:xfrm>
            <a:off x="8328074" y="2532184"/>
            <a:ext cx="2841674" cy="284167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B08DB53A-BABF-4832-A302-38970C90F262}"/>
              </a:ext>
            </a:extLst>
          </p:cNvPr>
          <p:cNvSpPr/>
          <p:nvPr/>
        </p:nvSpPr>
        <p:spPr>
          <a:xfrm>
            <a:off x="8461717" y="2665827"/>
            <a:ext cx="2574388" cy="2574388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Haverá mais de 7 milhões de drones domésticos até 2020.</a:t>
            </a:r>
          </a:p>
        </p:txBody>
      </p:sp>
      <p:pic>
        <p:nvPicPr>
          <p:cNvPr id="2" name="Áudio 1">
            <a:hlinkClick r:id="" action="ppaction://media"/>
            <a:extLst>
              <a:ext uri="{FF2B5EF4-FFF2-40B4-BE49-F238E27FC236}">
                <a16:creationId xmlns:a16="http://schemas.microsoft.com/office/drawing/2014/main" id="{87ED50DD-273C-401F-8DBB-48DA967FA52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7350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13155"/>
    </mc:Choice>
    <mc:Fallback>
      <p:transition advTm="131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B80EE240-7772-4781-B155-04648CFA91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168" b="98829" l="2321" r="89989">
                        <a14:foregroundMark x1="3523" y1="96648" x2="15017" y2="94507"/>
                        <a14:foregroundMark x1="15017" y1="94507" x2="10598" y2="89782"/>
                        <a14:foregroundMark x1="10598" y1="89782" x2="17058" y2="84128"/>
                        <a14:foregroundMark x1="17058" y1="84128" x2="20582" y2="77141"/>
                        <a14:foregroundMark x1="20582" y1="77141" x2="17254" y2="69265"/>
                        <a14:foregroundMark x1="17254" y1="69265" x2="23993" y2="63934"/>
                        <a14:foregroundMark x1="23993" y1="63934" x2="34871" y2="69103"/>
                        <a14:foregroundMark x1="34871" y1="69103" x2="30593" y2="75000"/>
                        <a14:foregroundMark x1="30593" y1="75000" x2="22651" y2="80170"/>
                        <a14:foregroundMark x1="22651" y1="80170" x2="20526" y2="86632"/>
                        <a14:foregroundMark x1="20526" y1="86632" x2="26985" y2="91882"/>
                        <a14:foregroundMark x1="26985" y1="91882" x2="39681" y2="86228"/>
                        <a14:foregroundMark x1="39681" y1="86228" x2="46393" y2="87036"/>
                        <a14:foregroundMark x1="46393" y1="87036" x2="50196" y2="93821"/>
                        <a14:foregroundMark x1="50196" y1="93821" x2="56432" y2="95315"/>
                        <a14:foregroundMark x1="56432" y1="95315" x2="58613" y2="86753"/>
                        <a14:foregroundMark x1="58613" y1="86753" x2="57578" y2="75889"/>
                        <a14:foregroundMark x1="57578" y1="75889" x2="44323" y2="75040"/>
                        <a14:foregroundMark x1="44323" y1="75040" x2="45386" y2="65711"/>
                        <a14:foregroundMark x1="45386" y1="65711" x2="35794" y2="65428"/>
                        <a14:foregroundMark x1="35794" y1="65428" x2="30705" y2="61955"/>
                        <a14:foregroundMark x1="30705" y1="61955" x2="42086" y2="52827"/>
                        <a14:foregroundMark x1="42086" y1="52827" x2="40045" y2="45679"/>
                        <a14:foregroundMark x1="40045" y1="45679" x2="43960" y2="40024"/>
                        <a14:foregroundMark x1="43960" y1="40024" x2="49161" y2="36066"/>
                        <a14:foregroundMark x1="49161" y1="36066" x2="48686" y2="28554"/>
                        <a14:foregroundMark x1="48686" y1="28554" x2="50112" y2="21204"/>
                        <a14:foregroundMark x1="50112" y1="21204" x2="46588" y2="15428"/>
                        <a14:foregroundMark x1="46588" y1="15428" x2="40548" y2="16882"/>
                        <a14:foregroundMark x1="40548" y1="16882" x2="37808" y2="24515"/>
                        <a14:foregroundMark x1="37808" y1="24515" x2="37220" y2="32027"/>
                        <a14:foregroundMark x1="37220" y1="32027" x2="32578" y2="33926"/>
                        <a14:foregroundMark x1="32578" y1="33926" x2="36521" y2="38974"/>
                        <a14:foregroundMark x1="36521" y1="38974" x2="31516" y2="53110"/>
                        <a14:foregroundMark x1="31516" y1="53110" x2="16667" y2="63691"/>
                        <a14:foregroundMark x1="16667" y1="63691" x2="9368" y2="82553"/>
                        <a14:foregroundMark x1="6376" y1="80210" x2="2796" y2="95073"/>
                        <a14:foregroundMark x1="2796" y1="95073" x2="8809" y2="96082"/>
                        <a14:foregroundMark x1="8809" y1="96082" x2="23630" y2="95113"/>
                        <a14:foregroundMark x1="23630" y1="95113" x2="58809" y2="98021"/>
                        <a14:foregroundMark x1="58809" y1="98021" x2="61353" y2="96648"/>
                        <a14:foregroundMark x1="46560" y1="9208" x2="39905" y2="9410"/>
                        <a14:foregroundMark x1="13171" y1="65670" x2="9648" y2="71446"/>
                        <a14:foregroundMark x1="9648" y1="71446" x2="2321" y2="98829"/>
                        <a14:foregroundMark x1="32578" y1="27827" x2="33249" y2="25081"/>
                        <a14:foregroundMark x1="32858" y1="24919" x2="32858" y2="26656"/>
                        <a14:backgroundMark x1="61102" y1="14297" x2="62752" y2="65186"/>
                        <a14:backgroundMark x1="62752" y1="65186" x2="65632" y2="56745"/>
                        <a14:backgroundMark x1="65632" y1="56745" x2="69239" y2="17730"/>
                        <a14:backgroundMark x1="69239" y1="17730" x2="74832" y2="23950"/>
                        <a14:backgroundMark x1="74832" y1="23950" x2="75839" y2="58764"/>
                        <a14:backgroundMark x1="75839" y1="58764" x2="83277" y2="59774"/>
                        <a14:backgroundMark x1="83277" y1="59774" x2="85487" y2="43013"/>
                        <a14:backgroundMark x1="85487" y1="43013" x2="82662" y2="1825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05511" cy="6858000"/>
          </a:xfrm>
          <a:prstGeom prst="rect">
            <a:avLst/>
          </a:prstGeom>
        </p:spPr>
      </p:pic>
      <p:sp>
        <p:nvSpPr>
          <p:cNvPr id="4" name="TextBox 5">
            <a:extLst>
              <a:ext uri="{FF2B5EF4-FFF2-40B4-BE49-F238E27FC236}">
                <a16:creationId xmlns:a16="http://schemas.microsoft.com/office/drawing/2014/main" id="{6B65548B-41BB-402C-888A-B6EFCAB0C1A2}"/>
              </a:ext>
            </a:extLst>
          </p:cNvPr>
          <p:cNvSpPr txBox="1"/>
          <p:nvPr/>
        </p:nvSpPr>
        <p:spPr>
          <a:xfrm>
            <a:off x="6529012" y="2613392"/>
            <a:ext cx="523960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>
                <a:latin typeface="Arial" panose="020B0604020202020204" pitchFamily="34" charset="0"/>
                <a:cs typeface="Arial" panose="020B0604020202020204" pitchFamily="34" charset="0"/>
              </a:rPr>
              <a:t>	 A Red30 sempre esteve na vanguarda              do design. A paixão deles pela tecnologia me deixa orgulhoso de projetar elementos de drone para eles. ”</a:t>
            </a:r>
          </a:p>
          <a:p>
            <a:endParaRPr lang="pt-BR" sz="140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4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Devon Harris, Diretor da R&amp;D</a:t>
            </a:r>
          </a:p>
        </p:txBody>
      </p:sp>
      <p:sp>
        <p:nvSpPr>
          <p:cNvPr id="5" name="TextBox 6">
            <a:extLst>
              <a:ext uri="{FF2B5EF4-FFF2-40B4-BE49-F238E27FC236}">
                <a16:creationId xmlns:a16="http://schemas.microsoft.com/office/drawing/2014/main" id="{A03B24BC-6254-40A0-BB3C-7FCA082CDBDC}"/>
              </a:ext>
            </a:extLst>
          </p:cNvPr>
          <p:cNvSpPr txBox="1"/>
          <p:nvPr/>
        </p:nvSpPr>
        <p:spPr>
          <a:xfrm>
            <a:off x="6874882" y="2321004"/>
            <a:ext cx="60785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6600">
                <a:latin typeface="Arial Black" panose="020B0A04020102020204" pitchFamily="34" charset="0"/>
              </a:rPr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4259163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A5AC8334E222D4C989B964279861C03" ma:contentTypeVersion="14" ma:contentTypeDescription="Create a new document." ma:contentTypeScope="" ma:versionID="2ee265dd9c6120be98b1061286160d52">
  <xsd:schema xmlns:xsd="http://www.w3.org/2001/XMLSchema" xmlns:xs="http://www.w3.org/2001/XMLSchema" xmlns:p="http://schemas.microsoft.com/office/2006/metadata/properties" xmlns:ns2="96e4d371-1e9c-4006-a2f5-b4a5bc291cad" xmlns:ns3="c4d590c2-05ee-4830-9418-f39b575b9a45" targetNamespace="http://schemas.microsoft.com/office/2006/metadata/properties" ma:root="true" ma:fieldsID="b9e4069f747d465fbd8f3d72833dc591" ns2:_="" ns3:_="">
    <xsd:import namespace="96e4d371-1e9c-4006-a2f5-b4a5bc291cad"/>
    <xsd:import namespace="c4d590c2-05ee-4830-9418-f39b575b9a4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2:MediaServiceLocation" minOccurs="0"/>
                <xsd:element ref="ns2:MediaServiceEventHashCode" minOccurs="0"/>
                <xsd:element ref="ns2:MediaServiceGenerationTime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6e4d371-1e9c-4006-a2f5-b4a5bc291ca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OCR" ma:index="12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MediaServiceLocation" ma:internalName="MediaServiceLocation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2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1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4d590c2-05ee-4830-9418-f39b575b9a45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5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6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96e4d371-1e9c-4006-a2f5-b4a5bc291cad" xsi:nil="true"/>
  </documentManagement>
</p:properties>
</file>

<file path=customXml/itemProps1.xml><?xml version="1.0" encoding="utf-8"?>
<ds:datastoreItem xmlns:ds="http://schemas.openxmlformats.org/officeDocument/2006/customXml" ds:itemID="{FE248BA4-82E3-4976-9CE0-670B74171462}"/>
</file>

<file path=customXml/itemProps2.xml><?xml version="1.0" encoding="utf-8"?>
<ds:datastoreItem xmlns:ds="http://schemas.openxmlformats.org/officeDocument/2006/customXml" ds:itemID="{1725BEC2-6DD7-4074-BC48-1D7C9E94BC84}"/>
</file>

<file path=customXml/itemProps3.xml><?xml version="1.0" encoding="utf-8"?>
<ds:datastoreItem xmlns:ds="http://schemas.openxmlformats.org/officeDocument/2006/customXml" ds:itemID="{DC7D37AD-754E-4ABE-A513-B3FF075086BB}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430</TotalTime>
  <Words>126</Words>
  <Application>Microsoft Office PowerPoint</Application>
  <PresentationFormat>Widescreen</PresentationFormat>
  <Paragraphs>18</Paragraphs>
  <Slides>6</Slides>
  <Notes>2</Notes>
  <HiddenSlides>0</HiddenSlides>
  <MMClips>5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1" baseType="lpstr">
      <vt:lpstr>Arial</vt:lpstr>
      <vt:lpstr>Arial Black</vt:lpstr>
      <vt:lpstr>Calibri</vt:lpstr>
      <vt:lpstr>Calibri Light</vt:lpstr>
      <vt:lpstr>Tema do Office</vt:lpstr>
      <vt:lpstr>Estratégias de Venda 2019</vt:lpstr>
      <vt:lpstr>Atualizações do Projeto R&amp;D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Estratégias de Venda 2019</dc:title>
  <dc:creator>Alessandro Trovato</dc:creator>
  <cp:lastModifiedBy>Alessandro Trovato</cp:lastModifiedBy>
  <cp:revision>53</cp:revision>
  <dcterms:created xsi:type="dcterms:W3CDTF">2019-01-16T07:44:31Z</dcterms:created>
  <dcterms:modified xsi:type="dcterms:W3CDTF">2019-01-16T16:29:10Z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0x010100FA5AC8334E222D4C989B964279861C03</vt:lpwstr>
  </property>
</Properties>
</file>

<file path=docProps/thumbnail.jpeg>
</file>